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24" Type="http://schemas.openxmlformats.org/officeDocument/2006/relationships/slide" Target="slides/slide19.xml"/><Relationship Id="rId12" Type="http://schemas.openxmlformats.org/officeDocument/2006/relationships/slide" Target="slides/slide7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gif>
</file>

<file path=ppt/media/image28.gif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8e1dfa533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8e1dfa533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915af641c1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915af641c1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915af641c1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915af641c1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985b2b1e1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985b2b1e1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8bb26f0fed_0_2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8bb26f0fed_0_2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8d84a107d5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8d84a107d5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8d84a107d5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8d84a107d5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9ac3337d7a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9ac3337d7a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985b2b1e19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985b2b1e19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985b2b1e19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985b2b1e19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985b2b1e19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985b2b1e19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9ac3337d7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9ac3337d7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8bb26f0fed_0_2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8bb26f0fed_0_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8bb26f0fed_0_2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8bb26f0fed_0_2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8bb26f0fed_0_2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8bb26f0fed_0_2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8c981b6420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8c981b6420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915af641c1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915af641c1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915af641c1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915af641c1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915af641c1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915af641c1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8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Relationship Id="rId4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5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2.png"/><Relationship Id="rId4" Type="http://schemas.openxmlformats.org/officeDocument/2006/relationships/image" Target="../media/image1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6.png"/><Relationship Id="rId4" Type="http://schemas.openxmlformats.org/officeDocument/2006/relationships/image" Target="../media/image23.png"/><Relationship Id="rId5" Type="http://schemas.openxmlformats.org/officeDocument/2006/relationships/image" Target="../media/image24.png"/><Relationship Id="rId6" Type="http://schemas.openxmlformats.org/officeDocument/2006/relationships/image" Target="../media/image2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7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pandas.pydata.org/" TargetMode="Externa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560100" y="87600"/>
            <a:ext cx="8023800" cy="143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9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Predicting the Traffic-Jam: Congestion-Aware Routing</a:t>
            </a:r>
            <a:endParaRPr b="1" sz="39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6230050" y="3981325"/>
            <a:ext cx="2661000" cy="9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 u="sng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Presented by: </a:t>
            </a:r>
            <a:endParaRPr b="1" sz="1400" u="sng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17500" lvl="0" marL="45720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omic Sans MS"/>
              <a:buChar char="●"/>
            </a:pPr>
            <a:r>
              <a:rPr lang="en" sz="14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Niharika Shrivastava</a:t>
            </a:r>
            <a:endParaRPr sz="1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77375" y="3981325"/>
            <a:ext cx="4137600" cy="9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 u="sng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Proposed</a:t>
            </a:r>
            <a:r>
              <a:rPr b="1" lang="en" sz="1400" u="sng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 by: </a:t>
            </a:r>
            <a:endParaRPr b="1" sz="1400" u="sng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omic Sans MS"/>
              <a:buChar char="●"/>
            </a:pPr>
            <a:r>
              <a:rPr lang="en" sz="14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Niharika Shrivastava (IIIT, Allahabad)</a:t>
            </a:r>
            <a:endParaRPr sz="1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omic Sans MS"/>
              <a:buChar char="●"/>
            </a:pPr>
            <a:r>
              <a:rPr lang="en" sz="14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Malika Meghjani (SUTD, Singapore)</a:t>
            </a:r>
            <a:endParaRPr sz="1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425" y="87600"/>
            <a:ext cx="608825" cy="6115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nimated Gifs on Behance" id="58" name="Google Shape;5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25037" y="1703738"/>
            <a:ext cx="2093926" cy="2093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2"/>
          <p:cNvSpPr txBox="1"/>
          <p:nvPr>
            <p:ph type="title"/>
          </p:nvPr>
        </p:nvSpPr>
        <p:spPr>
          <a:xfrm>
            <a:off x="311700" y="1005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omic Sans MS"/>
                <a:ea typeface="Comic Sans MS"/>
                <a:cs typeface="Comic Sans MS"/>
                <a:sym typeface="Comic Sans MS"/>
              </a:rPr>
              <a:t>Python GIS Libraries</a:t>
            </a:r>
            <a:endParaRPr b="1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311700" y="822025"/>
            <a:ext cx="8520600" cy="393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❖"/>
            </a:pPr>
            <a:r>
              <a:rPr b="1" lang="en" sz="1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NetworkX:</a:t>
            </a:r>
            <a:endParaRPr b="1" sz="14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omic Sans MS"/>
              <a:buChar char="➢"/>
            </a:pP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Create, manipulate, and study the structure, dynamics, and functions of complex networks.</a:t>
            </a:r>
            <a:endParaRPr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Network analysis in Python — Geo-Python - AutoGIS documentation" id="137" name="Google Shape;13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3000" y="1444900"/>
            <a:ext cx="4816626" cy="361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3"/>
          <p:cNvSpPr txBox="1"/>
          <p:nvPr>
            <p:ph type="title"/>
          </p:nvPr>
        </p:nvSpPr>
        <p:spPr>
          <a:xfrm>
            <a:off x="311700" y="178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latin typeface="Comic Sans MS"/>
                <a:ea typeface="Comic Sans MS"/>
                <a:cs typeface="Comic Sans MS"/>
                <a:sym typeface="Comic Sans MS"/>
              </a:rPr>
              <a:t>Python GIS Libraries</a:t>
            </a:r>
            <a:endParaRPr b="1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311700" y="822025"/>
            <a:ext cx="8520600" cy="351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❖"/>
            </a:pPr>
            <a:r>
              <a:rPr b="1" lang="en" sz="1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Rtree:</a:t>
            </a:r>
            <a:endParaRPr b="1" sz="14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➢"/>
            </a:pP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Comic Sans MS"/>
                <a:ea typeface="Comic Sans MS"/>
                <a:cs typeface="Comic Sans MS"/>
                <a:sym typeface="Comic Sans MS"/>
              </a:rPr>
              <a:t>Provides advanced spatial indexing features like nearest neighbor search, intersection search</a:t>
            </a:r>
            <a:endParaRPr/>
          </a:p>
        </p:txBody>
      </p:sp>
      <p:pic>
        <p:nvPicPr>
          <p:cNvPr descr="R-Tree - ML Wiki" id="144" name="Google Shape;144;p23"/>
          <p:cNvPicPr preferRelativeResize="0"/>
          <p:nvPr/>
        </p:nvPicPr>
        <p:blipFill rotWithShape="1">
          <a:blip r:embed="rId3">
            <a:alphaModFix/>
          </a:blip>
          <a:srcRect b="3495" l="1871" r="4108" t="3046"/>
          <a:stretch/>
        </p:blipFill>
        <p:spPr>
          <a:xfrm>
            <a:off x="2004175" y="1565750"/>
            <a:ext cx="5002575" cy="3350725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4"/>
          <p:cNvSpPr txBox="1"/>
          <p:nvPr>
            <p:ph type="title"/>
          </p:nvPr>
        </p:nvSpPr>
        <p:spPr>
          <a:xfrm>
            <a:off x="311700" y="379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latin typeface="Comic Sans MS"/>
                <a:ea typeface="Comic Sans MS"/>
                <a:cs typeface="Comic Sans MS"/>
                <a:sym typeface="Comic Sans MS"/>
              </a:rPr>
              <a:t>Project OSRM</a:t>
            </a:r>
            <a:endParaRPr b="1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4"/>
          <p:cNvSpPr txBox="1"/>
          <p:nvPr>
            <p:ph idx="1" type="body"/>
          </p:nvPr>
        </p:nvSpPr>
        <p:spPr>
          <a:xfrm>
            <a:off x="311700" y="610600"/>
            <a:ext cx="8520600" cy="351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❖"/>
            </a:pPr>
            <a:r>
              <a:rPr b="1" lang="en" sz="1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Contraction Hierarchies</a:t>
            </a:r>
            <a:r>
              <a:rPr b="1" lang="en" sz="1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:</a:t>
            </a:r>
            <a:endParaRPr b="1" sz="14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➢"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  <a:latin typeface="Comic Sans MS"/>
                <a:ea typeface="Comic Sans MS"/>
                <a:cs typeface="Comic Sans MS"/>
                <a:sym typeface="Comic Sans MS"/>
              </a:rPr>
              <a:t>For an 80-mile route search query, </a:t>
            </a:r>
            <a:endParaRPr sz="1200">
              <a:solidFill>
                <a:srgbClr val="222222"/>
              </a:solidFill>
              <a:highlight>
                <a:srgbClr val="FFFFFF"/>
              </a:highlight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■"/>
            </a:pPr>
            <a:r>
              <a:rPr b="1" lang="en" sz="1200">
                <a:solidFill>
                  <a:srgbClr val="222222"/>
                </a:solidFill>
                <a:highlight>
                  <a:srgbClr val="FFFFFF"/>
                </a:highlight>
                <a:latin typeface="Comic Sans MS"/>
                <a:ea typeface="Comic Sans MS"/>
                <a:cs typeface="Comic Sans MS"/>
                <a:sym typeface="Comic Sans MS"/>
              </a:rPr>
              <a:t>Dijkstra's</a:t>
            </a: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  <a:latin typeface="Comic Sans MS"/>
                <a:ea typeface="Comic Sans MS"/>
                <a:cs typeface="Comic Sans MS"/>
                <a:sym typeface="Comic Sans MS"/>
              </a:rPr>
              <a:t> algorithm → 500,000 nodes </a:t>
            </a:r>
            <a:endParaRPr sz="1200">
              <a:solidFill>
                <a:srgbClr val="222222"/>
              </a:solidFill>
              <a:highlight>
                <a:srgbClr val="FFFFFF"/>
              </a:highlight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■"/>
            </a:pPr>
            <a:r>
              <a:rPr b="1" lang="en" sz="1200">
                <a:solidFill>
                  <a:srgbClr val="222222"/>
                </a:solidFill>
                <a:highlight>
                  <a:srgbClr val="FFFFFF"/>
                </a:highlight>
                <a:latin typeface="Comic Sans MS"/>
                <a:ea typeface="Comic Sans MS"/>
                <a:cs typeface="Comic Sans MS"/>
                <a:sym typeface="Comic Sans MS"/>
              </a:rPr>
              <a:t>A* search</a:t>
            </a: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  <a:latin typeface="Comic Sans MS"/>
                <a:ea typeface="Comic Sans MS"/>
                <a:cs typeface="Comic Sans MS"/>
                <a:sym typeface="Comic Sans MS"/>
              </a:rPr>
              <a:t> → 50,000 nodes</a:t>
            </a:r>
            <a:endParaRPr sz="1200">
              <a:solidFill>
                <a:srgbClr val="222222"/>
              </a:solidFill>
              <a:highlight>
                <a:srgbClr val="FFFFFF"/>
              </a:highlight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■"/>
            </a:pPr>
            <a:r>
              <a:rPr b="1" lang="en" sz="1200">
                <a:solidFill>
                  <a:srgbClr val="222222"/>
                </a:solidFill>
                <a:highlight>
                  <a:srgbClr val="FFFFFF"/>
                </a:highlight>
                <a:latin typeface="Comic Sans MS"/>
                <a:ea typeface="Comic Sans MS"/>
                <a:cs typeface="Comic Sans MS"/>
                <a:sym typeface="Comic Sans MS"/>
              </a:rPr>
              <a:t>Contraction Hierarchies</a:t>
            </a: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  <a:latin typeface="Comic Sans MS"/>
                <a:ea typeface="Comic Sans MS"/>
                <a:cs typeface="Comic Sans MS"/>
                <a:sym typeface="Comic Sans MS"/>
              </a:rPr>
              <a:t>  → 600 nodes.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descr="Open Source Routing Machine - Wikipedia" id="151" name="Google Shape;15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5475" y="1957200"/>
            <a:ext cx="5073050" cy="308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/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latin typeface="Comic Sans MS"/>
                <a:ea typeface="Comic Sans MS"/>
                <a:cs typeface="Comic Sans MS"/>
                <a:sym typeface="Comic Sans MS"/>
              </a:rPr>
              <a:t>Implementation: Compute congestion!</a:t>
            </a:r>
            <a:endParaRPr b="1" sz="26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57" name="Google Shape;157;p25"/>
          <p:cNvSpPr/>
          <p:nvPr/>
        </p:nvSpPr>
        <p:spPr>
          <a:xfrm>
            <a:off x="810000" y="2281775"/>
            <a:ext cx="1961400" cy="970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5"/>
          <p:cNvSpPr/>
          <p:nvPr/>
        </p:nvSpPr>
        <p:spPr>
          <a:xfrm>
            <a:off x="1730150" y="1604925"/>
            <a:ext cx="2880600" cy="676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25"/>
          <p:cNvSpPr/>
          <p:nvPr/>
        </p:nvSpPr>
        <p:spPr>
          <a:xfrm>
            <a:off x="2771400" y="2281775"/>
            <a:ext cx="2724300" cy="970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25"/>
          <p:cNvSpPr/>
          <p:nvPr/>
        </p:nvSpPr>
        <p:spPr>
          <a:xfrm>
            <a:off x="5516325" y="2281775"/>
            <a:ext cx="2766600" cy="970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5"/>
          <p:cNvSpPr/>
          <p:nvPr/>
        </p:nvSpPr>
        <p:spPr>
          <a:xfrm>
            <a:off x="2771475" y="3929425"/>
            <a:ext cx="2724300" cy="970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5"/>
          <p:cNvSpPr/>
          <p:nvPr/>
        </p:nvSpPr>
        <p:spPr>
          <a:xfrm>
            <a:off x="5495700" y="3929425"/>
            <a:ext cx="2818500" cy="970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3" name="Google Shape;16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513" y="1194775"/>
            <a:ext cx="8562975" cy="181927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64" name="Google Shape;16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32700" y="3698863"/>
            <a:ext cx="3278625" cy="938450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5"/>
          <p:cNvSpPr txBox="1"/>
          <p:nvPr/>
        </p:nvSpPr>
        <p:spPr>
          <a:xfrm>
            <a:off x="2849700" y="3065950"/>
            <a:ext cx="34446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Fig. 7:</a:t>
            </a:r>
            <a:r>
              <a:rPr lang="en" sz="1200"/>
              <a:t> Singapore’s Traffic Speed Band Dataset</a:t>
            </a:r>
            <a:endParaRPr sz="12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6"/>
          <p:cNvSpPr txBox="1"/>
          <p:nvPr>
            <p:ph type="title"/>
          </p:nvPr>
        </p:nvSpPr>
        <p:spPr>
          <a:xfrm>
            <a:off x="311700" y="-67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latin typeface="Comic Sans MS"/>
                <a:ea typeface="Comic Sans MS"/>
                <a:cs typeface="Comic Sans MS"/>
                <a:sym typeface="Comic Sans MS"/>
              </a:rPr>
              <a:t>Implementation: </a:t>
            </a:r>
            <a:r>
              <a:rPr b="1" lang="en" sz="2200">
                <a:latin typeface="Comic Sans MS"/>
                <a:ea typeface="Comic Sans MS"/>
                <a:cs typeface="Comic Sans MS"/>
                <a:sym typeface="Comic Sans MS"/>
              </a:rPr>
              <a:t>Divide into 3 miles</a:t>
            </a:r>
            <a:endParaRPr b="1" sz="22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71" name="Google Shape;171;p26"/>
          <p:cNvSpPr txBox="1"/>
          <p:nvPr>
            <p:ph idx="1" type="body"/>
          </p:nvPr>
        </p:nvSpPr>
        <p:spPr>
          <a:xfrm>
            <a:off x="311700" y="554875"/>
            <a:ext cx="8520600" cy="44025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  <p:pic>
        <p:nvPicPr>
          <p:cNvPr id="172" name="Google Shape;17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0700" y="2011650"/>
            <a:ext cx="802100" cy="1120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0"/>
              </a:srgbClr>
            </a:outerShdw>
          </a:effectLst>
        </p:spPr>
      </p:pic>
      <p:pic>
        <p:nvPicPr>
          <p:cNvPr id="173" name="Google Shape;173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22550" y="2200475"/>
            <a:ext cx="502825" cy="611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42775" y="2200475"/>
            <a:ext cx="231200" cy="23465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26"/>
          <p:cNvSpPr/>
          <p:nvPr/>
        </p:nvSpPr>
        <p:spPr>
          <a:xfrm>
            <a:off x="871350" y="1557725"/>
            <a:ext cx="2080800" cy="18894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chemeClr val="lt1">
                <a:alpha val="57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26"/>
          <p:cNvSpPr/>
          <p:nvPr/>
        </p:nvSpPr>
        <p:spPr>
          <a:xfrm>
            <a:off x="6433550" y="1627050"/>
            <a:ext cx="2080800" cy="18894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chemeClr val="lt1">
                <a:alpha val="57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7" name="Google Shape;177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99975" y="1873250"/>
            <a:ext cx="231200" cy="234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12800" y="3016050"/>
            <a:ext cx="231200" cy="234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64750" y="1742050"/>
            <a:ext cx="231200" cy="234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33550" y="2812025"/>
            <a:ext cx="231200" cy="234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48475" y="2454425"/>
            <a:ext cx="231200" cy="2346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2" name="Google Shape;182;p26"/>
          <p:cNvCxnSpPr>
            <a:endCxn id="179" idx="1"/>
          </p:cNvCxnSpPr>
          <p:nvPr/>
        </p:nvCxnSpPr>
        <p:spPr>
          <a:xfrm flipH="1" rot="10800000">
            <a:off x="2931250" y="1859375"/>
            <a:ext cx="3733500" cy="131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stealth"/>
          </a:ln>
        </p:spPr>
      </p:cxnSp>
      <p:cxnSp>
        <p:nvCxnSpPr>
          <p:cNvPr id="183" name="Google Shape;183;p26"/>
          <p:cNvCxnSpPr>
            <a:endCxn id="181" idx="1"/>
          </p:cNvCxnSpPr>
          <p:nvPr/>
        </p:nvCxnSpPr>
        <p:spPr>
          <a:xfrm>
            <a:off x="2447975" y="2292150"/>
            <a:ext cx="4600500" cy="279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med" w="med" type="none"/>
            <a:tailEnd len="med" w="med" type="stealth"/>
          </a:ln>
        </p:spPr>
      </p:cxnSp>
      <p:cxnSp>
        <p:nvCxnSpPr>
          <p:cNvPr id="184" name="Google Shape;184;p26"/>
          <p:cNvCxnSpPr>
            <a:stCxn id="177" idx="3"/>
            <a:endCxn id="181" idx="1"/>
          </p:cNvCxnSpPr>
          <p:nvPr/>
        </p:nvCxnSpPr>
        <p:spPr>
          <a:xfrm>
            <a:off x="2931175" y="1990575"/>
            <a:ext cx="4117200" cy="581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stealth"/>
          </a:ln>
        </p:spPr>
      </p:cxnSp>
      <p:cxnSp>
        <p:nvCxnSpPr>
          <p:cNvPr id="185" name="Google Shape;185;p26"/>
          <p:cNvCxnSpPr>
            <a:stCxn id="177" idx="3"/>
            <a:endCxn id="180" idx="1"/>
          </p:cNvCxnSpPr>
          <p:nvPr/>
        </p:nvCxnSpPr>
        <p:spPr>
          <a:xfrm>
            <a:off x="2931175" y="1990575"/>
            <a:ext cx="3502500" cy="938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stealth"/>
          </a:ln>
        </p:spPr>
      </p:cxnSp>
      <p:cxnSp>
        <p:nvCxnSpPr>
          <p:cNvPr id="186" name="Google Shape;186;p26"/>
          <p:cNvCxnSpPr>
            <a:endCxn id="179" idx="1"/>
          </p:cNvCxnSpPr>
          <p:nvPr/>
        </p:nvCxnSpPr>
        <p:spPr>
          <a:xfrm flipH="1" rot="10800000">
            <a:off x="2472850" y="1859375"/>
            <a:ext cx="4191900" cy="439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med" w="med" type="none"/>
            <a:tailEnd len="med" w="med" type="stealth"/>
          </a:ln>
        </p:spPr>
      </p:cxnSp>
      <p:cxnSp>
        <p:nvCxnSpPr>
          <p:cNvPr id="187" name="Google Shape;187;p26"/>
          <p:cNvCxnSpPr>
            <a:endCxn id="180" idx="1"/>
          </p:cNvCxnSpPr>
          <p:nvPr/>
        </p:nvCxnSpPr>
        <p:spPr>
          <a:xfrm>
            <a:off x="2466650" y="2286150"/>
            <a:ext cx="3966900" cy="643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med" w="med" type="none"/>
            <a:tailEnd len="med" w="med" type="stealth"/>
          </a:ln>
        </p:spPr>
      </p:cxnSp>
      <p:cxnSp>
        <p:nvCxnSpPr>
          <p:cNvPr id="188" name="Google Shape;188;p26"/>
          <p:cNvCxnSpPr>
            <a:endCxn id="179" idx="1"/>
          </p:cNvCxnSpPr>
          <p:nvPr/>
        </p:nvCxnSpPr>
        <p:spPr>
          <a:xfrm flipH="1" rot="10800000">
            <a:off x="2560150" y="1859375"/>
            <a:ext cx="4104600" cy="128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lgDash"/>
            <a:round/>
            <a:headEnd len="med" w="med" type="none"/>
            <a:tailEnd len="med" w="med" type="stealth"/>
          </a:ln>
        </p:spPr>
      </p:cxnSp>
      <p:cxnSp>
        <p:nvCxnSpPr>
          <p:cNvPr id="189" name="Google Shape;189;p26"/>
          <p:cNvCxnSpPr>
            <a:stCxn id="178" idx="3"/>
            <a:endCxn id="180" idx="1"/>
          </p:cNvCxnSpPr>
          <p:nvPr/>
        </p:nvCxnSpPr>
        <p:spPr>
          <a:xfrm flipH="1" rot="10800000">
            <a:off x="2544000" y="2929375"/>
            <a:ext cx="3889500" cy="204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lgDash"/>
            <a:round/>
            <a:headEnd len="med" w="med" type="none"/>
            <a:tailEnd len="med" w="med" type="none"/>
          </a:ln>
        </p:spPr>
      </p:cxnSp>
      <p:cxnSp>
        <p:nvCxnSpPr>
          <p:cNvPr id="190" name="Google Shape;190;p26"/>
          <p:cNvCxnSpPr>
            <a:stCxn id="178" idx="3"/>
            <a:endCxn id="181" idx="1"/>
          </p:cNvCxnSpPr>
          <p:nvPr/>
        </p:nvCxnSpPr>
        <p:spPr>
          <a:xfrm flipH="1" rot="10800000">
            <a:off x="2544000" y="2571775"/>
            <a:ext cx="4504500" cy="561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lgDash"/>
            <a:round/>
            <a:headEnd len="med" w="med" type="none"/>
            <a:tailEnd len="med" w="med" type="stealth"/>
          </a:ln>
        </p:spPr>
      </p:cxnSp>
      <p:cxnSp>
        <p:nvCxnSpPr>
          <p:cNvPr id="191" name="Google Shape;191;p26"/>
          <p:cNvCxnSpPr/>
          <p:nvPr/>
        </p:nvCxnSpPr>
        <p:spPr>
          <a:xfrm flipH="1" rot="10800000">
            <a:off x="2566712" y="2929375"/>
            <a:ext cx="3889500" cy="2040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2" name="Google Shape;192;p26"/>
          <p:cNvCxnSpPr>
            <a:endCxn id="178" idx="1"/>
          </p:cNvCxnSpPr>
          <p:nvPr/>
        </p:nvCxnSpPr>
        <p:spPr>
          <a:xfrm>
            <a:off x="2086600" y="2591275"/>
            <a:ext cx="226200" cy="542100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dash"/>
            <a:round/>
            <a:headEnd len="med" w="med" type="none"/>
            <a:tailEnd len="med" w="med" type="stealth"/>
          </a:ln>
        </p:spPr>
      </p:cxnSp>
      <p:cxnSp>
        <p:nvCxnSpPr>
          <p:cNvPr id="193" name="Google Shape;193;p26"/>
          <p:cNvCxnSpPr>
            <a:stCxn id="180" idx="3"/>
          </p:cNvCxnSpPr>
          <p:nvPr/>
        </p:nvCxnSpPr>
        <p:spPr>
          <a:xfrm flipH="1" rot="10800000">
            <a:off x="6664750" y="2771850"/>
            <a:ext cx="816300" cy="157500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dash"/>
            <a:round/>
            <a:headEnd len="med" w="med" type="none"/>
            <a:tailEnd len="med" w="med" type="stealth"/>
          </a:ln>
        </p:spPr>
      </p:cxnSp>
      <p:cxnSp>
        <p:nvCxnSpPr>
          <p:cNvPr id="194" name="Google Shape;194;p26"/>
          <p:cNvCxnSpPr/>
          <p:nvPr/>
        </p:nvCxnSpPr>
        <p:spPr>
          <a:xfrm rot="10800000">
            <a:off x="959150" y="2155150"/>
            <a:ext cx="928200" cy="423600"/>
          </a:xfrm>
          <a:prstGeom prst="straightConnector1">
            <a:avLst/>
          </a:prstGeom>
          <a:noFill/>
          <a:ln cap="flat" cmpd="sng" w="19050">
            <a:solidFill>
              <a:srgbClr val="00FF00"/>
            </a:solidFill>
            <a:prstDash val="solid"/>
            <a:round/>
            <a:headEnd len="med" w="med" type="triangle"/>
            <a:tailEnd len="med" w="med" type="triangle"/>
          </a:ln>
        </p:spPr>
      </p:cxnSp>
      <p:cxnSp>
        <p:nvCxnSpPr>
          <p:cNvPr id="195" name="Google Shape;195;p26"/>
          <p:cNvCxnSpPr/>
          <p:nvPr/>
        </p:nvCxnSpPr>
        <p:spPr>
          <a:xfrm flipH="1">
            <a:off x="7449575" y="2391900"/>
            <a:ext cx="1040400" cy="380100"/>
          </a:xfrm>
          <a:prstGeom prst="straightConnector1">
            <a:avLst/>
          </a:prstGeom>
          <a:noFill/>
          <a:ln cap="flat" cmpd="sng" w="19050">
            <a:solidFill>
              <a:srgbClr val="00FF00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196" name="Google Shape;196;p26"/>
          <p:cNvSpPr txBox="1"/>
          <p:nvPr/>
        </p:nvSpPr>
        <p:spPr>
          <a:xfrm>
            <a:off x="1887350" y="3107590"/>
            <a:ext cx="867900" cy="3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Bus Stop A</a:t>
            </a:r>
            <a:endParaRPr b="1" sz="1000"/>
          </a:p>
        </p:txBody>
      </p:sp>
      <p:sp>
        <p:nvSpPr>
          <p:cNvPr id="197" name="Google Shape;197;p26"/>
          <p:cNvSpPr txBox="1"/>
          <p:nvPr/>
        </p:nvSpPr>
        <p:spPr>
          <a:xfrm>
            <a:off x="871350" y="2493000"/>
            <a:ext cx="867900" cy="15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/>
              <a:t>500M radius</a:t>
            </a:r>
            <a:endParaRPr b="1" sz="900"/>
          </a:p>
        </p:txBody>
      </p:sp>
      <p:cxnSp>
        <p:nvCxnSpPr>
          <p:cNvPr id="198" name="Google Shape;198;p26"/>
          <p:cNvCxnSpPr>
            <a:endCxn id="175" idx="3"/>
          </p:cNvCxnSpPr>
          <p:nvPr/>
        </p:nvCxnSpPr>
        <p:spPr>
          <a:xfrm flipH="1">
            <a:off x="1176076" y="2581229"/>
            <a:ext cx="711300" cy="589200"/>
          </a:xfrm>
          <a:prstGeom prst="straightConnector1">
            <a:avLst/>
          </a:prstGeom>
          <a:noFill/>
          <a:ln cap="flat" cmpd="sng" w="19050">
            <a:solidFill>
              <a:srgbClr val="00FF00"/>
            </a:solidFill>
            <a:prstDash val="solid"/>
            <a:round/>
            <a:headEnd len="med" w="med" type="triangle"/>
            <a:tailEnd len="med" w="med" type="triangle"/>
          </a:ln>
        </p:spPr>
      </p:cxnSp>
      <p:cxnSp>
        <p:nvCxnSpPr>
          <p:cNvPr id="199" name="Google Shape;199;p26"/>
          <p:cNvCxnSpPr>
            <a:stCxn id="176" idx="5"/>
          </p:cNvCxnSpPr>
          <p:nvPr/>
        </p:nvCxnSpPr>
        <p:spPr>
          <a:xfrm rot="10800000">
            <a:off x="7493524" y="2759454"/>
            <a:ext cx="716100" cy="480300"/>
          </a:xfrm>
          <a:prstGeom prst="straightConnector1">
            <a:avLst/>
          </a:prstGeom>
          <a:noFill/>
          <a:ln cap="flat" cmpd="sng" w="19050">
            <a:solidFill>
              <a:srgbClr val="00FF00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200" name="Google Shape;200;p26"/>
          <p:cNvSpPr txBox="1"/>
          <p:nvPr/>
        </p:nvSpPr>
        <p:spPr>
          <a:xfrm>
            <a:off x="7663400" y="2650500"/>
            <a:ext cx="867900" cy="15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/>
              <a:t>500M radius</a:t>
            </a:r>
            <a:endParaRPr b="1" sz="900"/>
          </a:p>
        </p:txBody>
      </p:sp>
      <p:sp>
        <p:nvSpPr>
          <p:cNvPr id="201" name="Google Shape;201;p26"/>
          <p:cNvSpPr txBox="1"/>
          <p:nvPr/>
        </p:nvSpPr>
        <p:spPr>
          <a:xfrm>
            <a:off x="1069350" y="3764175"/>
            <a:ext cx="1684800" cy="3549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SOURCE</a:t>
            </a:r>
            <a:endParaRPr b="1"/>
          </a:p>
        </p:txBody>
      </p:sp>
      <p:sp>
        <p:nvSpPr>
          <p:cNvPr id="202" name="Google Shape;202;p26"/>
          <p:cNvSpPr txBox="1"/>
          <p:nvPr/>
        </p:nvSpPr>
        <p:spPr>
          <a:xfrm>
            <a:off x="6631538" y="3764175"/>
            <a:ext cx="1684800" cy="3549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DESTINATION</a:t>
            </a:r>
            <a:endParaRPr b="1"/>
          </a:p>
        </p:txBody>
      </p:sp>
      <p:sp>
        <p:nvSpPr>
          <p:cNvPr id="203" name="Google Shape;203;p26"/>
          <p:cNvSpPr txBox="1"/>
          <p:nvPr/>
        </p:nvSpPr>
        <p:spPr>
          <a:xfrm>
            <a:off x="3114450" y="815975"/>
            <a:ext cx="2890200" cy="3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Fig. 9: </a:t>
            </a:r>
            <a:r>
              <a:rPr lang="en"/>
              <a:t>How assignment is done</a:t>
            </a:r>
            <a:endParaRPr/>
          </a:p>
        </p:txBody>
      </p:sp>
      <p:cxnSp>
        <p:nvCxnSpPr>
          <p:cNvPr id="204" name="Google Shape;204;p26"/>
          <p:cNvCxnSpPr/>
          <p:nvPr/>
        </p:nvCxnSpPr>
        <p:spPr>
          <a:xfrm>
            <a:off x="6988800" y="778600"/>
            <a:ext cx="697800" cy="0"/>
          </a:xfrm>
          <a:prstGeom prst="straightConnector1">
            <a:avLst/>
          </a:prstGeom>
          <a:noFill/>
          <a:ln cap="flat" cmpd="sng" w="9525">
            <a:solidFill>
              <a:srgbClr val="0000FF"/>
            </a:solidFill>
            <a:prstDash val="dash"/>
            <a:round/>
            <a:headEnd len="med" w="med" type="none"/>
            <a:tailEnd len="med" w="med" type="stealth"/>
          </a:ln>
        </p:spPr>
      </p:cxnSp>
      <p:cxnSp>
        <p:nvCxnSpPr>
          <p:cNvPr id="205" name="Google Shape;205;p26"/>
          <p:cNvCxnSpPr/>
          <p:nvPr/>
        </p:nvCxnSpPr>
        <p:spPr>
          <a:xfrm flipH="1" rot="10800000">
            <a:off x="7013725" y="971625"/>
            <a:ext cx="697500" cy="63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206" name="Google Shape;206;p26"/>
          <p:cNvSpPr txBox="1"/>
          <p:nvPr/>
        </p:nvSpPr>
        <p:spPr>
          <a:xfrm>
            <a:off x="7748450" y="610125"/>
            <a:ext cx="697800" cy="1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WALKING</a:t>
            </a:r>
            <a:endParaRPr b="1" sz="800"/>
          </a:p>
        </p:txBody>
      </p:sp>
      <p:sp>
        <p:nvSpPr>
          <p:cNvPr id="207" name="Google Shape;207;p26"/>
          <p:cNvSpPr txBox="1"/>
          <p:nvPr/>
        </p:nvSpPr>
        <p:spPr>
          <a:xfrm>
            <a:off x="7748450" y="815975"/>
            <a:ext cx="697800" cy="1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BUS</a:t>
            </a:r>
            <a:endParaRPr b="1" sz="800"/>
          </a:p>
        </p:txBody>
      </p:sp>
      <p:sp>
        <p:nvSpPr>
          <p:cNvPr id="208" name="Google Shape;208;p26"/>
          <p:cNvSpPr txBox="1"/>
          <p:nvPr/>
        </p:nvSpPr>
        <p:spPr>
          <a:xfrm>
            <a:off x="1975313" y="1969490"/>
            <a:ext cx="867900" cy="3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Bus Stop B</a:t>
            </a:r>
            <a:endParaRPr b="1" sz="1000"/>
          </a:p>
        </p:txBody>
      </p:sp>
      <p:sp>
        <p:nvSpPr>
          <p:cNvPr id="209" name="Google Shape;209;p26"/>
          <p:cNvSpPr txBox="1"/>
          <p:nvPr/>
        </p:nvSpPr>
        <p:spPr>
          <a:xfrm>
            <a:off x="2346913" y="1641202"/>
            <a:ext cx="867900" cy="3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Bus Stop C</a:t>
            </a:r>
            <a:endParaRPr b="1" sz="1000"/>
          </a:p>
        </p:txBody>
      </p:sp>
      <p:sp>
        <p:nvSpPr>
          <p:cNvPr id="210" name="Google Shape;210;p26"/>
          <p:cNvSpPr txBox="1"/>
          <p:nvPr/>
        </p:nvSpPr>
        <p:spPr>
          <a:xfrm>
            <a:off x="6115188" y="1493427"/>
            <a:ext cx="867900" cy="3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Bus Stop D</a:t>
            </a:r>
            <a:endParaRPr b="1" sz="1000"/>
          </a:p>
        </p:txBody>
      </p:sp>
      <p:sp>
        <p:nvSpPr>
          <p:cNvPr id="211" name="Google Shape;211;p26"/>
          <p:cNvSpPr txBox="1"/>
          <p:nvPr/>
        </p:nvSpPr>
        <p:spPr>
          <a:xfrm>
            <a:off x="6456188" y="2209265"/>
            <a:ext cx="867900" cy="3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Bus Stop E</a:t>
            </a:r>
            <a:endParaRPr b="1" sz="1000"/>
          </a:p>
        </p:txBody>
      </p:sp>
      <p:sp>
        <p:nvSpPr>
          <p:cNvPr id="212" name="Google Shape;212;p26"/>
          <p:cNvSpPr txBox="1"/>
          <p:nvPr/>
        </p:nvSpPr>
        <p:spPr>
          <a:xfrm>
            <a:off x="5888663" y="2929377"/>
            <a:ext cx="867900" cy="3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Bus Stop F</a:t>
            </a:r>
            <a:endParaRPr b="1" sz="10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7"/>
          <p:cNvSpPr txBox="1"/>
          <p:nvPr>
            <p:ph type="title"/>
          </p:nvPr>
        </p:nvSpPr>
        <p:spPr>
          <a:xfrm>
            <a:off x="280550" y="127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500">
                <a:latin typeface="Comic Sans MS"/>
                <a:ea typeface="Comic Sans MS"/>
                <a:cs typeface="Comic Sans MS"/>
                <a:sym typeface="Comic Sans MS"/>
              </a:rPr>
              <a:t>Modified Hybrid Search: Transit point selection</a:t>
            </a:r>
            <a:endParaRPr b="1" sz="25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5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18" name="Google Shape;218;p27"/>
          <p:cNvSpPr txBox="1"/>
          <p:nvPr>
            <p:ph idx="1" type="body"/>
          </p:nvPr>
        </p:nvSpPr>
        <p:spPr>
          <a:xfrm>
            <a:off x="292950" y="965500"/>
            <a:ext cx="8558100" cy="37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AIM: Find minimum travel-time</a:t>
            </a:r>
            <a:endParaRPr b="1" sz="1300">
              <a:solidFill>
                <a:srgbClr val="FF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omic Sans MS"/>
              <a:buChar char="❖"/>
            </a:pPr>
            <a:r>
              <a:rPr b="1" lang="en" sz="13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Let </a:t>
            </a:r>
            <a:r>
              <a:rPr b="1" lang="en" sz="13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N</a:t>
            </a:r>
            <a:r>
              <a:rPr lang="en" sz="13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 = 10 [No. of possible routes]</a:t>
            </a:r>
            <a:endParaRPr sz="13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omic Sans MS"/>
              <a:buChar char="❖"/>
            </a:pPr>
            <a:r>
              <a:rPr b="1" lang="en" sz="13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Cutoff</a:t>
            </a:r>
            <a:r>
              <a:rPr lang="en" sz="13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 = Ceil(</a:t>
            </a:r>
            <a:r>
              <a:rPr b="1" lang="en" sz="13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N</a:t>
            </a:r>
            <a:r>
              <a:rPr lang="en" sz="13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/e) = 4 [index] </a:t>
            </a:r>
            <a:endParaRPr sz="13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omic Sans MS"/>
              <a:buChar char="❖"/>
            </a:pPr>
            <a:r>
              <a:rPr b="1" lang="en" sz="13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Decider</a:t>
            </a:r>
            <a:r>
              <a:rPr lang="en" sz="13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 = </a:t>
            </a:r>
            <a:r>
              <a:rPr b="1" lang="en" sz="13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Cutoff</a:t>
            </a:r>
            <a:r>
              <a:rPr lang="en" sz="13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 + 1 = 5 [index]</a:t>
            </a:r>
            <a:endParaRPr sz="13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omic Sans MS"/>
              <a:buChar char="❖"/>
            </a:pPr>
            <a:r>
              <a:rPr lang="en" sz="1200" u="sng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Case 1:</a:t>
            </a:r>
            <a:r>
              <a:rPr lang="en" sz="12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 Actual time &lt; next Euclidean time</a:t>
            </a:r>
            <a:endParaRPr sz="12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omic Sans MS"/>
              <a:buChar char="➢"/>
            </a:pPr>
            <a:r>
              <a:rPr lang="en" sz="11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No. of queries = 2 = 80% reduction</a:t>
            </a:r>
            <a:endParaRPr sz="11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omic Sans MS"/>
              <a:buChar char="❖"/>
            </a:pPr>
            <a:r>
              <a:rPr lang="en" sz="1200" u="sng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Case 2: </a:t>
            </a:r>
            <a:r>
              <a:rPr lang="en" sz="12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Min pair &lt; or &gt; Decider</a:t>
            </a:r>
            <a:endParaRPr sz="12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omic Sans MS"/>
              <a:buChar char="➢"/>
            </a:pPr>
            <a:r>
              <a:rPr lang="en" sz="11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No. of queries = 5 = 50% Reduction</a:t>
            </a:r>
            <a:endParaRPr sz="11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219" name="Google Shape;21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30675" y="1451775"/>
            <a:ext cx="3658599" cy="2239950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27"/>
          <p:cNvSpPr txBox="1"/>
          <p:nvPr/>
        </p:nvSpPr>
        <p:spPr>
          <a:xfrm>
            <a:off x="3820450" y="1542750"/>
            <a:ext cx="1243800" cy="31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000"/>
              <a:t>Sorted Euclidean travel-time:</a:t>
            </a:r>
            <a:endParaRPr b="1" i="1" sz="1000"/>
          </a:p>
        </p:txBody>
      </p:sp>
      <p:sp>
        <p:nvSpPr>
          <p:cNvPr id="221" name="Google Shape;221;p27"/>
          <p:cNvSpPr txBox="1"/>
          <p:nvPr/>
        </p:nvSpPr>
        <p:spPr>
          <a:xfrm>
            <a:off x="3126900" y="2462300"/>
            <a:ext cx="1937100" cy="31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000"/>
              <a:t>Case 1:</a:t>
            </a:r>
            <a:endParaRPr b="1" i="1" sz="1000"/>
          </a:p>
        </p:txBody>
      </p:sp>
      <p:sp>
        <p:nvSpPr>
          <p:cNvPr id="222" name="Google Shape;222;p27"/>
          <p:cNvSpPr txBox="1"/>
          <p:nvPr/>
        </p:nvSpPr>
        <p:spPr>
          <a:xfrm>
            <a:off x="4232400" y="3251050"/>
            <a:ext cx="831600" cy="31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000"/>
              <a:t>Case 2:</a:t>
            </a:r>
            <a:endParaRPr b="1" i="1" sz="1000"/>
          </a:p>
        </p:txBody>
      </p:sp>
      <p:sp>
        <p:nvSpPr>
          <p:cNvPr id="223" name="Google Shape;223;p27"/>
          <p:cNvSpPr/>
          <p:nvPr/>
        </p:nvSpPr>
        <p:spPr>
          <a:xfrm>
            <a:off x="5481425" y="2502800"/>
            <a:ext cx="224100" cy="2367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27"/>
          <p:cNvSpPr txBox="1"/>
          <p:nvPr/>
        </p:nvSpPr>
        <p:spPr>
          <a:xfrm>
            <a:off x="6515400" y="3568750"/>
            <a:ext cx="367500" cy="2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</a:t>
            </a:r>
            <a:endParaRPr/>
          </a:p>
        </p:txBody>
      </p:sp>
      <p:sp>
        <p:nvSpPr>
          <p:cNvPr id="225" name="Google Shape;225;p27"/>
          <p:cNvSpPr/>
          <p:nvPr/>
        </p:nvSpPr>
        <p:spPr>
          <a:xfrm>
            <a:off x="5113925" y="4044675"/>
            <a:ext cx="324000" cy="273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60</a:t>
            </a:r>
            <a:endParaRPr sz="900"/>
          </a:p>
        </p:txBody>
      </p:sp>
      <p:sp>
        <p:nvSpPr>
          <p:cNvPr id="226" name="Google Shape;226;p27"/>
          <p:cNvSpPr/>
          <p:nvPr/>
        </p:nvSpPr>
        <p:spPr>
          <a:xfrm>
            <a:off x="7206900" y="4044675"/>
            <a:ext cx="324000" cy="273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27"/>
          <p:cNvSpPr/>
          <p:nvPr/>
        </p:nvSpPr>
        <p:spPr>
          <a:xfrm>
            <a:off x="5437925" y="4044675"/>
            <a:ext cx="367500" cy="273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55</a:t>
            </a:r>
            <a:endParaRPr sz="1000"/>
          </a:p>
        </p:txBody>
      </p:sp>
      <p:sp>
        <p:nvSpPr>
          <p:cNvPr id="228" name="Google Shape;228;p27"/>
          <p:cNvSpPr/>
          <p:nvPr/>
        </p:nvSpPr>
        <p:spPr>
          <a:xfrm>
            <a:off x="5805425" y="4044675"/>
            <a:ext cx="367500" cy="273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63</a:t>
            </a:r>
            <a:endParaRPr sz="1100"/>
          </a:p>
        </p:txBody>
      </p:sp>
      <p:sp>
        <p:nvSpPr>
          <p:cNvPr id="229" name="Google Shape;229;p27"/>
          <p:cNvSpPr/>
          <p:nvPr/>
        </p:nvSpPr>
        <p:spPr>
          <a:xfrm>
            <a:off x="6172925" y="4044675"/>
            <a:ext cx="367500" cy="273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65</a:t>
            </a:r>
            <a:endParaRPr sz="1000"/>
          </a:p>
        </p:txBody>
      </p:sp>
      <p:sp>
        <p:nvSpPr>
          <p:cNvPr id="230" name="Google Shape;230;p27"/>
          <p:cNvSpPr/>
          <p:nvPr/>
        </p:nvSpPr>
        <p:spPr>
          <a:xfrm>
            <a:off x="6515400" y="4044675"/>
            <a:ext cx="367500" cy="273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52</a:t>
            </a:r>
            <a:endParaRPr sz="1000"/>
          </a:p>
        </p:txBody>
      </p:sp>
      <p:sp>
        <p:nvSpPr>
          <p:cNvPr id="231" name="Google Shape;231;p27"/>
          <p:cNvSpPr/>
          <p:nvPr/>
        </p:nvSpPr>
        <p:spPr>
          <a:xfrm>
            <a:off x="6839400" y="4044675"/>
            <a:ext cx="367500" cy="273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27"/>
          <p:cNvSpPr/>
          <p:nvPr/>
        </p:nvSpPr>
        <p:spPr>
          <a:xfrm>
            <a:off x="7530900" y="4044675"/>
            <a:ext cx="324000" cy="273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7"/>
          <p:cNvSpPr/>
          <p:nvPr/>
        </p:nvSpPr>
        <p:spPr>
          <a:xfrm>
            <a:off x="7854900" y="4044675"/>
            <a:ext cx="367500" cy="273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27"/>
          <p:cNvSpPr/>
          <p:nvPr/>
        </p:nvSpPr>
        <p:spPr>
          <a:xfrm>
            <a:off x="8222400" y="4044675"/>
            <a:ext cx="324000" cy="273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5" name="Google Shape;235;p27"/>
          <p:cNvCxnSpPr/>
          <p:nvPr/>
        </p:nvCxnSpPr>
        <p:spPr>
          <a:xfrm flipH="1">
            <a:off x="6503013" y="3759225"/>
            <a:ext cx="6300" cy="8445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6" name="Google Shape;236;p27"/>
          <p:cNvSpPr/>
          <p:nvPr/>
        </p:nvSpPr>
        <p:spPr>
          <a:xfrm>
            <a:off x="6562313" y="4063125"/>
            <a:ext cx="224100" cy="2367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27"/>
          <p:cNvSpPr/>
          <p:nvPr/>
        </p:nvSpPr>
        <p:spPr>
          <a:xfrm>
            <a:off x="5481425" y="4063125"/>
            <a:ext cx="224100" cy="2367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27"/>
          <p:cNvSpPr/>
          <p:nvPr/>
        </p:nvSpPr>
        <p:spPr>
          <a:xfrm>
            <a:off x="5174825" y="2520875"/>
            <a:ext cx="183900" cy="164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27"/>
          <p:cNvSpPr/>
          <p:nvPr/>
        </p:nvSpPr>
        <p:spPr>
          <a:xfrm>
            <a:off x="5180763" y="3327700"/>
            <a:ext cx="183900" cy="164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27"/>
          <p:cNvSpPr/>
          <p:nvPr/>
        </p:nvSpPr>
        <p:spPr>
          <a:xfrm>
            <a:off x="5865513" y="3327700"/>
            <a:ext cx="183900" cy="164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7"/>
          <p:cNvSpPr/>
          <p:nvPr/>
        </p:nvSpPr>
        <p:spPr>
          <a:xfrm>
            <a:off x="6209413" y="3327700"/>
            <a:ext cx="183900" cy="164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27"/>
          <p:cNvSpPr/>
          <p:nvPr/>
        </p:nvSpPr>
        <p:spPr>
          <a:xfrm>
            <a:off x="6553313" y="3327700"/>
            <a:ext cx="183900" cy="164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27"/>
          <p:cNvSpPr/>
          <p:nvPr/>
        </p:nvSpPr>
        <p:spPr>
          <a:xfrm>
            <a:off x="5174813" y="4099275"/>
            <a:ext cx="183900" cy="164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27"/>
          <p:cNvSpPr/>
          <p:nvPr/>
        </p:nvSpPr>
        <p:spPr>
          <a:xfrm>
            <a:off x="5897213" y="4099275"/>
            <a:ext cx="183900" cy="164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27"/>
          <p:cNvSpPr/>
          <p:nvPr/>
        </p:nvSpPr>
        <p:spPr>
          <a:xfrm>
            <a:off x="6246013" y="4099275"/>
            <a:ext cx="183900" cy="164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27"/>
          <p:cNvSpPr/>
          <p:nvPr/>
        </p:nvSpPr>
        <p:spPr>
          <a:xfrm>
            <a:off x="5469550" y="2484725"/>
            <a:ext cx="268800" cy="273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7"/>
          <p:cNvSpPr/>
          <p:nvPr/>
        </p:nvSpPr>
        <p:spPr>
          <a:xfrm>
            <a:off x="5447675" y="4063125"/>
            <a:ext cx="268800" cy="236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27"/>
          <p:cNvSpPr/>
          <p:nvPr/>
        </p:nvSpPr>
        <p:spPr>
          <a:xfrm>
            <a:off x="6539950" y="4063125"/>
            <a:ext cx="268800" cy="236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9" name="Google Shape;249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79900" y="3279550"/>
            <a:ext cx="268800" cy="273600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27"/>
          <p:cNvSpPr/>
          <p:nvPr/>
        </p:nvSpPr>
        <p:spPr>
          <a:xfrm>
            <a:off x="5503050" y="3283138"/>
            <a:ext cx="224100" cy="2367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27"/>
          <p:cNvSpPr/>
          <p:nvPr/>
        </p:nvSpPr>
        <p:spPr>
          <a:xfrm>
            <a:off x="5480700" y="3273926"/>
            <a:ext cx="268800" cy="273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27"/>
          <p:cNvSpPr txBox="1"/>
          <p:nvPr/>
        </p:nvSpPr>
        <p:spPr>
          <a:xfrm>
            <a:off x="4474775" y="1065363"/>
            <a:ext cx="555900" cy="38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Pairs:</a:t>
            </a:r>
            <a:endParaRPr b="1" sz="1000"/>
          </a:p>
        </p:txBody>
      </p:sp>
      <p:sp>
        <p:nvSpPr>
          <p:cNvPr id="253" name="Google Shape;253;p27"/>
          <p:cNvSpPr txBox="1"/>
          <p:nvPr/>
        </p:nvSpPr>
        <p:spPr>
          <a:xfrm>
            <a:off x="4988825" y="1065370"/>
            <a:ext cx="555900" cy="2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(a1,b1)</a:t>
            </a:r>
            <a:endParaRPr b="1" sz="800"/>
          </a:p>
        </p:txBody>
      </p:sp>
      <p:sp>
        <p:nvSpPr>
          <p:cNvPr id="254" name="Google Shape;254;p27"/>
          <p:cNvSpPr txBox="1"/>
          <p:nvPr/>
        </p:nvSpPr>
        <p:spPr>
          <a:xfrm>
            <a:off x="5343725" y="1069170"/>
            <a:ext cx="555900" cy="2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(a2,b2)</a:t>
            </a:r>
            <a:endParaRPr b="1" sz="800"/>
          </a:p>
        </p:txBody>
      </p:sp>
      <p:sp>
        <p:nvSpPr>
          <p:cNvPr id="255" name="Google Shape;255;p27"/>
          <p:cNvSpPr txBox="1"/>
          <p:nvPr/>
        </p:nvSpPr>
        <p:spPr>
          <a:xfrm>
            <a:off x="5695550" y="1069170"/>
            <a:ext cx="555900" cy="2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(a3,b3)</a:t>
            </a:r>
            <a:endParaRPr b="1" sz="800"/>
          </a:p>
        </p:txBody>
      </p:sp>
      <p:sp>
        <p:nvSpPr>
          <p:cNvPr id="256" name="Google Shape;256;p27"/>
          <p:cNvSpPr txBox="1"/>
          <p:nvPr/>
        </p:nvSpPr>
        <p:spPr>
          <a:xfrm>
            <a:off x="6402275" y="1065370"/>
            <a:ext cx="555900" cy="2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(a5,b5)</a:t>
            </a:r>
            <a:endParaRPr b="1" sz="800"/>
          </a:p>
        </p:txBody>
      </p:sp>
      <p:sp>
        <p:nvSpPr>
          <p:cNvPr id="257" name="Google Shape;257;p27"/>
          <p:cNvSpPr txBox="1"/>
          <p:nvPr/>
        </p:nvSpPr>
        <p:spPr>
          <a:xfrm>
            <a:off x="6060025" y="1069170"/>
            <a:ext cx="555900" cy="2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(a4,b4)</a:t>
            </a:r>
            <a:endParaRPr b="1" sz="800"/>
          </a:p>
        </p:txBody>
      </p:sp>
      <p:sp>
        <p:nvSpPr>
          <p:cNvPr id="258" name="Google Shape;258;p27"/>
          <p:cNvSpPr txBox="1"/>
          <p:nvPr/>
        </p:nvSpPr>
        <p:spPr>
          <a:xfrm>
            <a:off x="8208925" y="1069175"/>
            <a:ext cx="642000" cy="2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(a10,b10)</a:t>
            </a:r>
            <a:endParaRPr b="1" sz="800"/>
          </a:p>
        </p:txBody>
      </p:sp>
      <p:sp>
        <p:nvSpPr>
          <p:cNvPr id="259" name="Google Shape;259;p27"/>
          <p:cNvSpPr txBox="1"/>
          <p:nvPr/>
        </p:nvSpPr>
        <p:spPr>
          <a:xfrm>
            <a:off x="6776325" y="1069170"/>
            <a:ext cx="555900" cy="2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(a6,b6)</a:t>
            </a:r>
            <a:endParaRPr b="1" sz="800"/>
          </a:p>
        </p:txBody>
      </p:sp>
      <p:sp>
        <p:nvSpPr>
          <p:cNvPr id="260" name="Google Shape;260;p27"/>
          <p:cNvSpPr txBox="1"/>
          <p:nvPr/>
        </p:nvSpPr>
        <p:spPr>
          <a:xfrm>
            <a:off x="7454850" y="1069170"/>
            <a:ext cx="555900" cy="2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(a8,b8)</a:t>
            </a:r>
            <a:endParaRPr b="1" sz="800"/>
          </a:p>
        </p:txBody>
      </p:sp>
      <p:sp>
        <p:nvSpPr>
          <p:cNvPr id="261" name="Google Shape;261;p27"/>
          <p:cNvSpPr txBox="1"/>
          <p:nvPr/>
        </p:nvSpPr>
        <p:spPr>
          <a:xfrm>
            <a:off x="7129688" y="1069170"/>
            <a:ext cx="555900" cy="2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(a7,b7)</a:t>
            </a:r>
            <a:endParaRPr b="1" sz="800"/>
          </a:p>
        </p:txBody>
      </p:sp>
      <p:sp>
        <p:nvSpPr>
          <p:cNvPr id="262" name="Google Shape;262;p27"/>
          <p:cNvSpPr txBox="1"/>
          <p:nvPr/>
        </p:nvSpPr>
        <p:spPr>
          <a:xfrm>
            <a:off x="7815725" y="1069170"/>
            <a:ext cx="555900" cy="2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(a9,b9)</a:t>
            </a:r>
            <a:endParaRPr b="1" sz="800"/>
          </a:p>
        </p:txBody>
      </p:sp>
      <p:sp>
        <p:nvSpPr>
          <p:cNvPr id="263" name="Google Shape;263;p27"/>
          <p:cNvSpPr/>
          <p:nvPr/>
        </p:nvSpPr>
        <p:spPr>
          <a:xfrm>
            <a:off x="740300" y="1032375"/>
            <a:ext cx="2705100" cy="2736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7100" y="1072450"/>
            <a:ext cx="4806874" cy="3421151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8"/>
          <p:cNvSpPr txBox="1"/>
          <p:nvPr>
            <p:ph type="title"/>
          </p:nvPr>
        </p:nvSpPr>
        <p:spPr>
          <a:xfrm>
            <a:off x="311700" y="101950"/>
            <a:ext cx="4374900" cy="9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Comic Sans MS"/>
                <a:ea typeface="Comic Sans MS"/>
                <a:cs typeface="Comic Sans MS"/>
                <a:sym typeface="Comic Sans MS"/>
              </a:rPr>
              <a:t>Multi-Class System Framework V.S. </a:t>
            </a:r>
            <a:endParaRPr b="1" sz="19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Comic Sans MS"/>
                <a:ea typeface="Comic Sans MS"/>
                <a:cs typeface="Comic Sans MS"/>
                <a:sym typeface="Comic Sans MS"/>
              </a:rPr>
              <a:t>Single-Class User Framework</a:t>
            </a:r>
            <a:endParaRPr b="1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70" name="Google Shape;270;p28"/>
          <p:cNvSpPr txBox="1"/>
          <p:nvPr>
            <p:ph idx="2" type="body"/>
          </p:nvPr>
        </p:nvSpPr>
        <p:spPr>
          <a:xfrm>
            <a:off x="311700" y="1424450"/>
            <a:ext cx="4025400" cy="194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Comic Sans MS"/>
              <a:buChar char="❖"/>
            </a:pPr>
            <a:r>
              <a:rPr lang="en" sz="1300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Network Utilization: </a:t>
            </a:r>
            <a:endParaRPr sz="1300" u="sng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omic Sans MS"/>
              <a:buChar char="➢"/>
            </a:pPr>
            <a:r>
              <a:rPr b="1"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0% congestion rate</a:t>
            </a: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at all times</a:t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➢"/>
            </a:pP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% Avg. network utilization increase = </a:t>
            </a:r>
            <a:r>
              <a:rPr b="1"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74.26%</a:t>
            </a:r>
            <a:endParaRPr sz="13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9"/>
          <p:cNvSpPr txBox="1"/>
          <p:nvPr>
            <p:ph type="title"/>
          </p:nvPr>
        </p:nvSpPr>
        <p:spPr>
          <a:xfrm>
            <a:off x="311700" y="101950"/>
            <a:ext cx="4374900" cy="122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Comic Sans MS"/>
                <a:ea typeface="Comic Sans MS"/>
                <a:cs typeface="Comic Sans MS"/>
                <a:sym typeface="Comic Sans MS"/>
              </a:rPr>
              <a:t>Multi-Class</a:t>
            </a:r>
            <a:endParaRPr b="1" sz="21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Comic Sans MS"/>
                <a:ea typeface="Comic Sans MS"/>
                <a:cs typeface="Comic Sans MS"/>
                <a:sym typeface="Comic Sans MS"/>
              </a:rPr>
              <a:t>VS</a:t>
            </a:r>
            <a:endParaRPr b="1" sz="21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Comic Sans MS"/>
                <a:ea typeface="Comic Sans MS"/>
                <a:cs typeface="Comic Sans MS"/>
                <a:sym typeface="Comic Sans MS"/>
              </a:rPr>
              <a:t> Google Maps</a:t>
            </a:r>
            <a:endParaRPr b="1" sz="21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76" name="Google Shape;276;p29"/>
          <p:cNvSpPr txBox="1"/>
          <p:nvPr>
            <p:ph idx="1" type="body"/>
          </p:nvPr>
        </p:nvSpPr>
        <p:spPr>
          <a:xfrm>
            <a:off x="311700" y="1581050"/>
            <a:ext cx="4260300" cy="28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❖"/>
            </a:pPr>
            <a:r>
              <a:rPr b="1" lang="en" sz="1300">
                <a:solidFill>
                  <a:srgbClr val="5B0F00"/>
                </a:solidFill>
                <a:latin typeface="Comic Sans MS"/>
                <a:ea typeface="Comic Sans MS"/>
                <a:cs typeface="Comic Sans MS"/>
                <a:sym typeface="Comic Sans MS"/>
              </a:rPr>
              <a:t>Solid brown lines</a:t>
            </a:r>
            <a:r>
              <a:rPr lang="en" sz="13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: </a:t>
            </a:r>
            <a:r>
              <a:rPr lang="en" sz="13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Path recommended by Google Maps ⓒ</a:t>
            </a:r>
            <a:endParaRPr sz="13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omic Sans MS"/>
              <a:buChar char="➢"/>
            </a:pPr>
            <a:r>
              <a:rPr lang="en" sz="12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First + Last mile = </a:t>
            </a:r>
            <a:r>
              <a:rPr b="1" lang="en" sz="12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21 mins of walking</a:t>
            </a:r>
            <a:endParaRPr b="1" sz="12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omic Sans MS"/>
              <a:buChar char="➢"/>
            </a:pPr>
            <a:r>
              <a:rPr lang="en" sz="12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Total trip time = </a:t>
            </a:r>
            <a:r>
              <a:rPr b="1" lang="en" sz="12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53 mins</a:t>
            </a:r>
            <a:r>
              <a:rPr lang="en" sz="12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. </a:t>
            </a:r>
            <a:endParaRPr sz="12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❖"/>
            </a:pPr>
            <a:r>
              <a:rPr b="1" lang="en" sz="1300">
                <a:solidFill>
                  <a:srgbClr val="CC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Solid red lines:</a:t>
            </a:r>
            <a:r>
              <a:rPr b="1" lang="en" sz="1300">
                <a:solidFill>
                  <a:srgbClr val="CB1DCB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r>
              <a:rPr lang="en" sz="13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Path recommended by our congestion-aware multi-class framework</a:t>
            </a:r>
            <a:endParaRPr sz="13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omic Sans MS"/>
              <a:buChar char="➢"/>
            </a:pP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First + Last mile = </a:t>
            </a:r>
            <a:r>
              <a:rPr b="1" lang="en" sz="12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33 mins of walking </a:t>
            </a:r>
            <a:endParaRPr b="1" sz="12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omic Sans MS"/>
              <a:buChar char="➢"/>
            </a:pPr>
            <a:r>
              <a:rPr lang="en" sz="12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Total trip time = </a:t>
            </a:r>
            <a:r>
              <a:rPr b="1" lang="en" sz="12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45 mins</a:t>
            </a:r>
            <a:r>
              <a:rPr lang="en" sz="12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.</a:t>
            </a:r>
            <a:endParaRPr sz="12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3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By increasing the usage of pedestrian networks slightly, overall trip times can be reduced.</a:t>
            </a:r>
            <a:endParaRPr sz="13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277" name="Google Shape;27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625" y="157725"/>
            <a:ext cx="4019000" cy="498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0"/>
          <p:cNvSpPr txBox="1"/>
          <p:nvPr>
            <p:ph type="title"/>
          </p:nvPr>
        </p:nvSpPr>
        <p:spPr>
          <a:xfrm>
            <a:off x="311700" y="-419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Summarizing in case you slept! ;) </a:t>
            </a:r>
            <a:endParaRPr b="1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283" name="Google Shape;28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9750" y="682125"/>
            <a:ext cx="7586297" cy="4265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7650" y="779725"/>
            <a:ext cx="2400326" cy="1349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83775" y="682125"/>
            <a:ext cx="7578252" cy="4265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95800" y="715225"/>
            <a:ext cx="2670279" cy="1478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87800" y="641950"/>
            <a:ext cx="7578252" cy="4305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70850" y="2653950"/>
            <a:ext cx="2457127" cy="1856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30"/>
          <p:cNvPicPr preferRelativeResize="0"/>
          <p:nvPr/>
        </p:nvPicPr>
        <p:blipFill rotWithShape="1">
          <a:blip r:embed="rId6">
            <a:alphaModFix/>
          </a:blip>
          <a:srcRect b="0" l="16184" r="13782" t="0"/>
          <a:stretch/>
        </p:blipFill>
        <p:spPr>
          <a:xfrm>
            <a:off x="931624" y="587150"/>
            <a:ext cx="7534425" cy="4360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30"/>
          <p:cNvPicPr preferRelativeResize="0"/>
          <p:nvPr/>
        </p:nvPicPr>
        <p:blipFill rotWithShape="1">
          <a:blip r:embed="rId6">
            <a:alphaModFix/>
          </a:blip>
          <a:srcRect b="0" l="16184" r="13782" t="0"/>
          <a:stretch/>
        </p:blipFill>
        <p:spPr>
          <a:xfrm>
            <a:off x="5495800" y="2653950"/>
            <a:ext cx="2670273" cy="1856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400"/>
                                        <p:tgtEl>
                                          <p:spTgt spid="2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"/>
                                        <p:tgtEl>
                                          <p:spTgt spid="2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"/>
                                        <p:tgtEl>
                                          <p:spTgt spid="2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2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"/>
                                        <p:tgtEl>
                                          <p:spTgt spid="2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"/>
                                        <p:tgtEl>
                                          <p:spTgt spid="2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"/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"/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mong Us imposter guide" id="295" name="Google Shape;29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8763" y="1957175"/>
            <a:ext cx="4266475" cy="2403450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31"/>
          <p:cNvSpPr txBox="1"/>
          <p:nvPr/>
        </p:nvSpPr>
        <p:spPr>
          <a:xfrm>
            <a:off x="1006050" y="720250"/>
            <a:ext cx="7131900" cy="79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4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Aaaand THANK YOU!</a:t>
            </a:r>
            <a:endParaRPr b="1" sz="44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>
            <p:ph type="title"/>
          </p:nvPr>
        </p:nvSpPr>
        <p:spPr>
          <a:xfrm>
            <a:off x="311700" y="239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latin typeface="Comic Sans MS"/>
                <a:ea typeface="Comic Sans MS"/>
                <a:cs typeface="Comic Sans MS"/>
                <a:sym typeface="Comic Sans MS"/>
              </a:rPr>
              <a:t>Talk </a:t>
            </a:r>
            <a:r>
              <a:rPr b="1" lang="en">
                <a:latin typeface="Comic Sans MS"/>
                <a:ea typeface="Comic Sans MS"/>
                <a:cs typeface="Comic Sans MS"/>
                <a:sym typeface="Comic Sans MS"/>
              </a:rPr>
              <a:t>Outline</a:t>
            </a:r>
            <a:endParaRPr b="1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311700" y="12105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Comic Sans MS"/>
              <a:buChar char="❖"/>
            </a:pPr>
            <a:r>
              <a:rPr lang="en" sz="17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Problem of congestion</a:t>
            </a:r>
            <a:endParaRPr sz="17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Comic Sans MS"/>
              <a:buChar char="❖"/>
            </a:pPr>
            <a:r>
              <a:rPr lang="en" sz="17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Introduction to Multi-Class fleets</a:t>
            </a:r>
            <a:endParaRPr sz="17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Comic Sans MS"/>
              <a:buChar char="❖"/>
            </a:pPr>
            <a:r>
              <a:rPr lang="en" sz="17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Architecture Overview</a:t>
            </a:r>
            <a:endParaRPr sz="17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Comic Sans MS"/>
              <a:buChar char="❖"/>
            </a:pPr>
            <a:r>
              <a:rPr lang="en" sz="17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Python GIS Libraries</a:t>
            </a:r>
            <a:endParaRPr sz="17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Comic Sans MS"/>
              <a:buChar char="❖"/>
            </a:pPr>
            <a:r>
              <a:rPr lang="en" sz="17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Implementation</a:t>
            </a:r>
            <a:endParaRPr sz="17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Comic Sans MS"/>
              <a:buChar char="❖"/>
            </a:pPr>
            <a:r>
              <a:rPr lang="en" sz="17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Real case comparisons</a:t>
            </a:r>
            <a:endParaRPr sz="17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descr="Math Talk: Preparing Your Conference Presentation |" id="65" name="Google Shape;65;p14"/>
          <p:cNvPicPr preferRelativeResize="0"/>
          <p:nvPr/>
        </p:nvPicPr>
        <p:blipFill rotWithShape="1">
          <a:blip r:embed="rId3">
            <a:alphaModFix/>
          </a:blip>
          <a:srcRect b="0" l="1671" r="0" t="63187"/>
          <a:stretch/>
        </p:blipFill>
        <p:spPr>
          <a:xfrm>
            <a:off x="4839500" y="1210575"/>
            <a:ext cx="3793250" cy="1893451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265500" y="118950"/>
            <a:ext cx="4045200" cy="849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omic Sans MS"/>
                <a:ea typeface="Comic Sans MS"/>
                <a:cs typeface="Comic Sans MS"/>
                <a:sym typeface="Comic Sans MS"/>
              </a:rPr>
              <a:t>Background</a:t>
            </a:r>
            <a:endParaRPr b="1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71" name="Google Shape;71;p15"/>
          <p:cNvSpPr txBox="1"/>
          <p:nvPr>
            <p:ph idx="2" type="body"/>
          </p:nvPr>
        </p:nvSpPr>
        <p:spPr>
          <a:xfrm>
            <a:off x="4815200" y="1348250"/>
            <a:ext cx="4176000" cy="196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omic Sans MS"/>
              <a:buChar char="❖"/>
            </a:pPr>
            <a:r>
              <a:rPr lang="en" sz="14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Everyone prefers shortest distance route</a:t>
            </a:r>
            <a:endParaRPr sz="14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mic Sans MS"/>
              <a:buChar char="❖"/>
            </a:pPr>
            <a:r>
              <a:rPr lang="en" sz="14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No. of vehicles exponentially increasing</a:t>
            </a:r>
            <a:endParaRPr sz="14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mic Sans MS"/>
              <a:buChar char="❖"/>
            </a:pPr>
            <a:r>
              <a:rPr lang="en" sz="14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Capacity of roads ⟶ CONSTANT!</a:t>
            </a:r>
            <a:endParaRPr sz="14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omic Sans MS"/>
              <a:buChar char="❖"/>
            </a:pPr>
            <a:r>
              <a:rPr lang="en" sz="14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Increasing travel times</a:t>
            </a:r>
            <a:endParaRPr sz="14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omic Sans MS"/>
              <a:buChar char="❖"/>
            </a:pPr>
            <a:r>
              <a:rPr lang="en" sz="14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U</a:t>
            </a:r>
            <a:r>
              <a:rPr lang="en" sz="14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nder-utilization of a city’s road network.</a:t>
            </a:r>
            <a:endParaRPr sz="12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72" name="Google Shape;72;p15"/>
          <p:cNvSpPr txBox="1"/>
          <p:nvPr/>
        </p:nvSpPr>
        <p:spPr>
          <a:xfrm>
            <a:off x="652050" y="3884575"/>
            <a:ext cx="3272100" cy="6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Fig. 1:</a:t>
            </a:r>
            <a:r>
              <a:rPr lang="en" sz="1200"/>
              <a:t> Gridlock on road intersections due to unintelligent routing </a:t>
            </a:r>
            <a:endParaRPr sz="1200"/>
          </a:p>
        </p:txBody>
      </p:sp>
      <p:pic>
        <p:nvPicPr>
          <p:cNvPr descr="Chaotic Traffic Jam At Skopje Intersection GIF | Gfycat" id="73" name="Google Shape;7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7349" y="1496600"/>
            <a:ext cx="3741500" cy="21503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608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omic Sans MS"/>
                <a:ea typeface="Comic Sans MS"/>
                <a:cs typeface="Comic Sans MS"/>
                <a:sym typeface="Comic Sans MS"/>
              </a:rPr>
              <a:t>Use multi-class fleets instead?</a:t>
            </a:r>
            <a:endParaRPr b="1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311700" y="979125"/>
            <a:ext cx="8520600" cy="37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mic Sans MS"/>
              <a:buChar char="❖"/>
            </a:pPr>
            <a:r>
              <a:rPr lang="en" sz="14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B</a:t>
            </a:r>
            <a:r>
              <a:rPr lang="en" sz="14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reak a customer trip into 3 classes:</a:t>
            </a:r>
            <a:endParaRPr sz="14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omic Sans MS"/>
              <a:buChar char="➢"/>
            </a:pPr>
            <a:r>
              <a:rPr b="1" lang="en" sz="13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F</a:t>
            </a:r>
            <a:r>
              <a:rPr b="1" lang="en" sz="13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irst mile:</a:t>
            </a:r>
            <a:endParaRPr b="1" sz="13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omic Sans MS"/>
              <a:buChar char="➢"/>
            </a:pPr>
            <a:r>
              <a:rPr b="1" lang="en" sz="1300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Last </a:t>
            </a:r>
            <a:r>
              <a:rPr b="1" lang="en" sz="1300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mile</a:t>
            </a:r>
            <a:r>
              <a:rPr b="1" lang="en" sz="1300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:</a:t>
            </a:r>
            <a:r>
              <a:rPr b="1" lang="en" sz="13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endParaRPr b="1" sz="13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➢"/>
            </a:pPr>
            <a:r>
              <a:rPr b="1" lang="en" sz="1300">
                <a:solidFill>
                  <a:srgbClr val="1155CC"/>
                </a:solidFill>
                <a:latin typeface="Comic Sans MS"/>
                <a:ea typeface="Comic Sans MS"/>
                <a:cs typeface="Comic Sans MS"/>
                <a:sym typeface="Comic Sans MS"/>
              </a:rPr>
              <a:t>Middle mile:</a:t>
            </a:r>
            <a:r>
              <a:rPr b="1" lang="en" sz="13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r>
              <a:rPr lang="en" sz="13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C</a:t>
            </a:r>
            <a:r>
              <a:rPr lang="en" sz="13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overs </a:t>
            </a:r>
            <a:r>
              <a:rPr lang="en" sz="13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~</a:t>
            </a:r>
            <a:r>
              <a:rPr lang="en" sz="13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90% of the </a:t>
            </a:r>
            <a:r>
              <a:rPr lang="en" sz="13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tr</a:t>
            </a:r>
            <a:r>
              <a:rPr lang="en" sz="13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ips using fast-speed cars</a:t>
            </a:r>
            <a:r>
              <a:rPr lang="en" sz="13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 or</a:t>
            </a:r>
            <a:r>
              <a:rPr lang="en" sz="13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 public transports. </a:t>
            </a:r>
            <a:endParaRPr sz="14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80" name="Google Shape;80;p16"/>
          <p:cNvSpPr/>
          <p:nvPr/>
        </p:nvSpPr>
        <p:spPr>
          <a:xfrm>
            <a:off x="2106975" y="1307950"/>
            <a:ext cx="136200" cy="4338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6"/>
          <p:cNvSpPr txBox="1"/>
          <p:nvPr/>
        </p:nvSpPr>
        <p:spPr>
          <a:xfrm>
            <a:off x="2243175" y="1345150"/>
            <a:ext cx="4286100" cy="3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omic Sans MS"/>
                <a:ea typeface="Comic Sans MS"/>
                <a:cs typeface="Comic Sans MS"/>
                <a:sym typeface="Comic Sans MS"/>
              </a:rPr>
              <a:t>Use cycles, scooters, walking on pedestrian paths</a:t>
            </a:r>
            <a:endParaRPr sz="13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82" name="Google Shape;82;p16"/>
          <p:cNvSpPr txBox="1"/>
          <p:nvPr/>
        </p:nvSpPr>
        <p:spPr>
          <a:xfrm>
            <a:off x="884850" y="3885800"/>
            <a:ext cx="7374300" cy="63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chemeClr val="dk1"/>
                </a:solidFill>
              </a:rPr>
              <a:t>Fig. 2:</a:t>
            </a:r>
            <a:r>
              <a:rPr lang="en" sz="1200">
                <a:solidFill>
                  <a:schemeClr val="dk1"/>
                </a:solidFill>
              </a:rPr>
              <a:t> Customer trip performed using a multi-class fleet of vehicles</a:t>
            </a:r>
            <a:endParaRPr sz="1200"/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7400" y="2809463"/>
            <a:ext cx="5029200" cy="107632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>
            <p:ph type="title"/>
          </p:nvPr>
        </p:nvSpPr>
        <p:spPr>
          <a:xfrm>
            <a:off x="311700" y="901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omic Sans MS"/>
                <a:ea typeface="Comic Sans MS"/>
                <a:cs typeface="Comic Sans MS"/>
                <a:sym typeface="Comic Sans MS"/>
              </a:rPr>
              <a:t>What are we doing?</a:t>
            </a:r>
            <a:endParaRPr b="1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89" name="Google Shape;89;p17"/>
          <p:cNvSpPr txBox="1"/>
          <p:nvPr>
            <p:ph idx="1" type="body"/>
          </p:nvPr>
        </p:nvSpPr>
        <p:spPr>
          <a:xfrm>
            <a:off x="311700" y="845500"/>
            <a:ext cx="8520600" cy="417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mic Sans MS"/>
              <a:buChar char="❖"/>
            </a:pPr>
            <a:r>
              <a:rPr lang="en" sz="1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R</a:t>
            </a:r>
            <a:r>
              <a:rPr lang="en" sz="14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oute customer trips in a congestion-aware manner using a multi-class fleet of vehicles.</a:t>
            </a:r>
            <a:endParaRPr sz="14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mic Sans MS"/>
              <a:buChar char="❖"/>
            </a:pPr>
            <a:r>
              <a:rPr lang="en" sz="14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Provides optimal transit points for each trip.</a:t>
            </a:r>
            <a:endParaRPr sz="14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mic Sans MS"/>
              <a:buChar char="❖"/>
            </a:pPr>
            <a:r>
              <a:rPr lang="en" sz="14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Create a social model. </a:t>
            </a:r>
            <a:endParaRPr sz="14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90" name="Google Shape;9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5200" y="2722175"/>
            <a:ext cx="6593600" cy="15621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91" name="Google Shape;91;p17"/>
          <p:cNvSpPr txBox="1"/>
          <p:nvPr/>
        </p:nvSpPr>
        <p:spPr>
          <a:xfrm>
            <a:off x="1609800" y="4409525"/>
            <a:ext cx="5924400" cy="3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Fig. 3:</a:t>
            </a:r>
            <a:r>
              <a:rPr lang="en" sz="1200"/>
              <a:t> A multi-class setup (walking + bus). D is the optimal transit point for minimum trip time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92" name="Google Shape;92;p17"/>
          <p:cNvSpPr txBox="1"/>
          <p:nvPr/>
        </p:nvSpPr>
        <p:spPr>
          <a:xfrm>
            <a:off x="1471800" y="1902400"/>
            <a:ext cx="2058900" cy="4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mic Sans MS"/>
                <a:ea typeface="Comic Sans MS"/>
                <a:cs typeface="Comic Sans MS"/>
                <a:sym typeface="Comic Sans MS"/>
              </a:rPr>
              <a:t>Wardrop User Equilibrium</a:t>
            </a:r>
            <a:endParaRPr sz="12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cxnSp>
        <p:nvCxnSpPr>
          <p:cNvPr id="93" name="Google Shape;93;p17"/>
          <p:cNvCxnSpPr/>
          <p:nvPr/>
        </p:nvCxnSpPr>
        <p:spPr>
          <a:xfrm>
            <a:off x="2211450" y="1659400"/>
            <a:ext cx="309300" cy="24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4" name="Google Shape;94;p17"/>
          <p:cNvSpPr txBox="1"/>
          <p:nvPr/>
        </p:nvSpPr>
        <p:spPr>
          <a:xfrm>
            <a:off x="3910225" y="1902400"/>
            <a:ext cx="2274600" cy="4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mic Sans MS"/>
                <a:ea typeface="Comic Sans MS"/>
                <a:cs typeface="Comic Sans MS"/>
                <a:sym typeface="Comic Sans MS"/>
              </a:rPr>
              <a:t>Wardrop System Equilibrium</a:t>
            </a:r>
            <a:endParaRPr sz="12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cxnSp>
        <p:nvCxnSpPr>
          <p:cNvPr id="95" name="Google Shape;95;p17"/>
          <p:cNvCxnSpPr/>
          <p:nvPr/>
        </p:nvCxnSpPr>
        <p:spPr>
          <a:xfrm>
            <a:off x="2614875" y="1604700"/>
            <a:ext cx="1409100" cy="368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6" name="Google Shape;96;p17"/>
          <p:cNvCxnSpPr>
            <a:stCxn id="92" idx="1"/>
            <a:endCxn id="92" idx="3"/>
          </p:cNvCxnSpPr>
          <p:nvPr/>
        </p:nvCxnSpPr>
        <p:spPr>
          <a:xfrm>
            <a:off x="1471800" y="2105950"/>
            <a:ext cx="2058900" cy="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7" name="Google Shape;97;p17"/>
          <p:cNvSpPr txBox="1"/>
          <p:nvPr/>
        </p:nvSpPr>
        <p:spPr>
          <a:xfrm>
            <a:off x="5996850" y="1902400"/>
            <a:ext cx="3522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✅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/>
          <p:nvPr>
            <p:ph type="title"/>
          </p:nvPr>
        </p:nvSpPr>
        <p:spPr>
          <a:xfrm>
            <a:off x="311700" y="2323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omic Sans MS"/>
                <a:ea typeface="Comic Sans MS"/>
                <a:cs typeface="Comic Sans MS"/>
                <a:sym typeface="Comic Sans MS"/>
              </a:rPr>
              <a:t>Architecture</a:t>
            </a:r>
            <a:endParaRPr b="1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103" name="Google Shape;10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4500" y="875500"/>
            <a:ext cx="5957700" cy="3802567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8"/>
          <p:cNvSpPr txBox="1"/>
          <p:nvPr/>
        </p:nvSpPr>
        <p:spPr>
          <a:xfrm>
            <a:off x="4752050" y="4032275"/>
            <a:ext cx="880500" cy="3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/>
              <a:t>Frank-Wolfe Optimizer</a:t>
            </a:r>
            <a:endParaRPr b="1" sz="800"/>
          </a:p>
        </p:txBody>
      </p:sp>
      <p:sp>
        <p:nvSpPr>
          <p:cNvPr id="105" name="Google Shape;105;p18"/>
          <p:cNvSpPr txBox="1"/>
          <p:nvPr/>
        </p:nvSpPr>
        <p:spPr>
          <a:xfrm>
            <a:off x="3090975" y="4678075"/>
            <a:ext cx="2890200" cy="3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Fig. 4: </a:t>
            </a:r>
            <a:r>
              <a:rPr lang="en" sz="1200"/>
              <a:t>Workflow</a:t>
            </a:r>
            <a:endParaRPr sz="12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/>
          <p:nvPr>
            <p:ph type="title"/>
          </p:nvPr>
        </p:nvSpPr>
        <p:spPr>
          <a:xfrm>
            <a:off x="4868825" y="540200"/>
            <a:ext cx="4045200" cy="181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800">
                <a:latin typeface="Comic Sans MS"/>
                <a:ea typeface="Comic Sans MS"/>
                <a:cs typeface="Comic Sans MS"/>
                <a:sym typeface="Comic Sans MS"/>
              </a:rPr>
              <a:t>Geographic Information System [GIS]</a:t>
            </a:r>
            <a:endParaRPr b="1" sz="28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111" name="Google Shape;111;p19"/>
          <p:cNvSpPr txBox="1"/>
          <p:nvPr>
            <p:ph idx="1" type="subTitle"/>
          </p:nvPr>
        </p:nvSpPr>
        <p:spPr>
          <a:xfrm>
            <a:off x="4906775" y="2436800"/>
            <a:ext cx="4313700" cy="111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It’s a </a:t>
            </a:r>
            <a:r>
              <a:rPr lang="en" sz="14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computer system for capturing, storing, checking, and displaying data related to positions on Earth’s surface.</a:t>
            </a:r>
            <a:endParaRPr sz="14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descr="GIS partners recognised for exceptional achievement" id="112" name="Google Shape;11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87150"/>
            <a:ext cx="4572000" cy="3832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0"/>
          <p:cNvSpPr txBox="1"/>
          <p:nvPr>
            <p:ph type="title"/>
          </p:nvPr>
        </p:nvSpPr>
        <p:spPr>
          <a:xfrm>
            <a:off x="265500" y="336625"/>
            <a:ext cx="4275300" cy="79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800">
                <a:latin typeface="Comic Sans MS"/>
                <a:ea typeface="Comic Sans MS"/>
                <a:cs typeface="Comic Sans MS"/>
                <a:sym typeface="Comic Sans MS"/>
              </a:rPr>
              <a:t>Python GIS Libraries</a:t>
            </a:r>
            <a:endParaRPr b="1" sz="28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118" name="Google Shape;118;p20"/>
          <p:cNvSpPr txBox="1"/>
          <p:nvPr>
            <p:ph idx="2" type="body"/>
          </p:nvPr>
        </p:nvSpPr>
        <p:spPr>
          <a:xfrm>
            <a:off x="265500" y="892501"/>
            <a:ext cx="8511000" cy="99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❖"/>
            </a:pPr>
            <a:r>
              <a:rPr b="1" lang="en" sz="1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OSMNx:</a:t>
            </a:r>
            <a:endParaRPr b="1" sz="14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➢"/>
            </a:pPr>
            <a:r>
              <a:rPr lang="en" sz="1200">
                <a:solidFill>
                  <a:srgbClr val="24292E"/>
                </a:solidFill>
                <a:highlight>
                  <a:schemeClr val="lt1"/>
                </a:highlight>
                <a:latin typeface="Comic Sans MS"/>
                <a:ea typeface="Comic Sans MS"/>
                <a:cs typeface="Comic Sans MS"/>
                <a:sym typeface="Comic Sans MS"/>
              </a:rPr>
              <a:t>Retrieve, model, analyze, and visualize OpenStreetMap street networks and other spatial data.</a:t>
            </a:r>
            <a:endParaRPr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9" name="Google Shape;11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743175"/>
            <a:ext cx="4572001" cy="28733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0"/>
          <p:cNvPicPr preferRelativeResize="0"/>
          <p:nvPr/>
        </p:nvPicPr>
        <p:blipFill rotWithShape="1">
          <a:blip r:embed="rId4">
            <a:alphaModFix/>
          </a:blip>
          <a:srcRect b="7097" l="0" r="0" t="0"/>
          <a:stretch/>
        </p:blipFill>
        <p:spPr>
          <a:xfrm>
            <a:off x="4572000" y="1743175"/>
            <a:ext cx="4572000" cy="2873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0"/>
          <p:cNvSpPr txBox="1"/>
          <p:nvPr/>
        </p:nvSpPr>
        <p:spPr>
          <a:xfrm>
            <a:off x="340200" y="4616475"/>
            <a:ext cx="3891600" cy="43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Fig. 5:</a:t>
            </a:r>
            <a:r>
              <a:rPr lang="en" sz="1300"/>
              <a:t> Nodes (V) </a:t>
            </a:r>
            <a:endParaRPr sz="1300"/>
          </a:p>
        </p:txBody>
      </p:sp>
      <p:sp>
        <p:nvSpPr>
          <p:cNvPr id="122" name="Google Shape;122;p20"/>
          <p:cNvSpPr txBox="1"/>
          <p:nvPr/>
        </p:nvSpPr>
        <p:spPr>
          <a:xfrm>
            <a:off x="4939500" y="4616475"/>
            <a:ext cx="3837000" cy="43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Fig. 6:</a:t>
            </a:r>
            <a:r>
              <a:rPr lang="en" sz="1300"/>
              <a:t> Edges (E)</a:t>
            </a:r>
            <a:endParaRPr sz="13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1"/>
          <p:cNvSpPr txBox="1"/>
          <p:nvPr>
            <p:ph type="title"/>
          </p:nvPr>
        </p:nvSpPr>
        <p:spPr>
          <a:xfrm>
            <a:off x="311700" y="116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latin typeface="Comic Sans MS"/>
                <a:ea typeface="Comic Sans MS"/>
                <a:cs typeface="Comic Sans MS"/>
                <a:sym typeface="Comic Sans MS"/>
              </a:rPr>
              <a:t>Python GIS Libraries</a:t>
            </a:r>
            <a:endParaRPr b="1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21"/>
          <p:cNvSpPr txBox="1"/>
          <p:nvPr>
            <p:ph idx="1" type="body"/>
          </p:nvPr>
        </p:nvSpPr>
        <p:spPr>
          <a:xfrm>
            <a:off x="337450" y="831500"/>
            <a:ext cx="8520600" cy="40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❖"/>
            </a:pPr>
            <a:r>
              <a:rPr b="1" lang="en" sz="1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GeoPandas:</a:t>
            </a:r>
            <a:endParaRPr b="1" sz="14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➢"/>
            </a:pPr>
            <a:r>
              <a:rPr lang="en" sz="1200">
                <a:solidFill>
                  <a:schemeClr val="dk1"/>
                </a:solidFill>
                <a:highlight>
                  <a:srgbClr val="FCFCFC"/>
                </a:highlight>
                <a:latin typeface="Comic Sans MS"/>
                <a:ea typeface="Comic Sans MS"/>
                <a:cs typeface="Comic Sans MS"/>
                <a:sym typeface="Comic Sans MS"/>
              </a:rPr>
              <a:t>Extends the datatypes used by </a:t>
            </a:r>
            <a:r>
              <a:rPr lang="en" sz="1200">
                <a:solidFill>
                  <a:schemeClr val="dk1"/>
                </a:solidFill>
                <a:highlight>
                  <a:srgbClr val="FCFCFC"/>
                </a:highlight>
                <a:uFill>
                  <a:noFill/>
                </a:uFill>
                <a:latin typeface="Comic Sans MS"/>
                <a:ea typeface="Comic Sans MS"/>
                <a:cs typeface="Comic Sans MS"/>
                <a:sym typeface="Comic Sans M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pandas</a:t>
            </a:r>
            <a:r>
              <a:rPr lang="en" sz="1200">
                <a:solidFill>
                  <a:schemeClr val="dk1"/>
                </a:solidFill>
                <a:highlight>
                  <a:srgbClr val="FCFCFC"/>
                </a:highlight>
                <a:latin typeface="Comic Sans MS"/>
                <a:ea typeface="Comic Sans MS"/>
                <a:cs typeface="Comic Sans MS"/>
                <a:sym typeface="Comic Sans MS"/>
              </a:rPr>
              <a:t> to allow spatial operations on geometric types.</a:t>
            </a:r>
            <a:endParaRPr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9" name="Google Shape;12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855525"/>
            <a:ext cx="8520602" cy="240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1"/>
          <p:cNvSpPr txBox="1"/>
          <p:nvPr/>
        </p:nvSpPr>
        <p:spPr>
          <a:xfrm>
            <a:off x="3071850" y="4367425"/>
            <a:ext cx="3000300" cy="38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Fig. 7:</a:t>
            </a:r>
            <a:r>
              <a:rPr lang="en" sz="1200"/>
              <a:t> Singapore’s Edge Dataframe</a:t>
            </a:r>
            <a:endParaRPr sz="12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